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19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15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26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5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30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1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12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7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73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10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42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10/26/2022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670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4F1B1F-38C9-4BA3-8793-E2B6FC978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80FC33CF-7929-4FA0-A0E8-888B07DD8C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40A82C2B-B640-4B39-A4B8-3189B458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8992" y="859953"/>
            <a:ext cx="4379010" cy="5197947"/>
          </a:xfrm>
          <a:custGeom>
            <a:avLst/>
            <a:gdLst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2480538 h 5246128"/>
              <a:gd name="connsiteX4" fmla="*/ 4419600 w 4419600"/>
              <a:gd name="connsiteY4" fmla="*/ 4975131 h 5246128"/>
              <a:gd name="connsiteX5" fmla="*/ 4419600 w 4419600"/>
              <a:gd name="connsiteY5" fmla="*/ 5246128 h 5246128"/>
              <a:gd name="connsiteX6" fmla="*/ 0 w 4419600"/>
              <a:gd name="connsiteY6" fmla="*/ 5246128 h 5246128"/>
              <a:gd name="connsiteX7" fmla="*/ 0 w 4419600"/>
              <a:gd name="connsiteY7" fmla="*/ 4975131 h 5246128"/>
              <a:gd name="connsiteX8" fmla="*/ 0 w 4419600"/>
              <a:gd name="connsiteY8" fmla="*/ 2480538 h 5246128"/>
              <a:gd name="connsiteX9" fmla="*/ 0 w 4419600"/>
              <a:gd name="connsiteY9" fmla="*/ 2209541 h 5246128"/>
              <a:gd name="connsiteX10" fmla="*/ 2209538 w 4419600"/>
              <a:gd name="connsiteY10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4975131 h 5246128"/>
              <a:gd name="connsiteX4" fmla="*/ 4419600 w 4419600"/>
              <a:gd name="connsiteY4" fmla="*/ 5246128 h 5246128"/>
              <a:gd name="connsiteX5" fmla="*/ 0 w 4419600"/>
              <a:gd name="connsiteY5" fmla="*/ 5246128 h 5246128"/>
              <a:gd name="connsiteX6" fmla="*/ 0 w 4419600"/>
              <a:gd name="connsiteY6" fmla="*/ 4975131 h 5246128"/>
              <a:gd name="connsiteX7" fmla="*/ 0 w 4419600"/>
              <a:gd name="connsiteY7" fmla="*/ 2480538 h 5246128"/>
              <a:gd name="connsiteX8" fmla="*/ 0 w 4419600"/>
              <a:gd name="connsiteY8" fmla="*/ 2209541 h 5246128"/>
              <a:gd name="connsiteX9" fmla="*/ 2209538 w 4419600"/>
              <a:gd name="connsiteY9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4975131 h 5246128"/>
              <a:gd name="connsiteX6" fmla="*/ 0 w 4419600"/>
              <a:gd name="connsiteY6" fmla="*/ 2480538 h 5246128"/>
              <a:gd name="connsiteX7" fmla="*/ 0 w 4419600"/>
              <a:gd name="connsiteY7" fmla="*/ 2209541 h 5246128"/>
              <a:gd name="connsiteX8" fmla="*/ 2209538 w 4419600"/>
              <a:gd name="connsiteY8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2480538 h 5246128"/>
              <a:gd name="connsiteX6" fmla="*/ 0 w 4419600"/>
              <a:gd name="connsiteY6" fmla="*/ 2209541 h 5246128"/>
              <a:gd name="connsiteX7" fmla="*/ 2209538 w 4419600"/>
              <a:gd name="connsiteY7" fmla="*/ 0 h 524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246128">
                <a:moveTo>
                  <a:pt x="2209538" y="0"/>
                </a:moveTo>
                <a:lnTo>
                  <a:pt x="2210062" y="0"/>
                </a:lnTo>
                <a:cubicBezTo>
                  <a:pt x="3430375" y="0"/>
                  <a:pt x="4419600" y="989251"/>
                  <a:pt x="4419600" y="2209541"/>
                </a:cubicBezTo>
                <a:lnTo>
                  <a:pt x="4419600" y="5246128"/>
                </a:lnTo>
                <a:lnTo>
                  <a:pt x="0" y="5246128"/>
                </a:lnTo>
                <a:lnTo>
                  <a:pt x="0" y="2480538"/>
                </a:lnTo>
                <a:lnTo>
                  <a:pt x="0" y="2209541"/>
                </a:lnTo>
                <a:cubicBezTo>
                  <a:pt x="0" y="989251"/>
                  <a:pt x="989222" y="0"/>
                  <a:pt x="220953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43B26-BFC1-4D17-B6C7-FAE03B673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0074" y="1799771"/>
            <a:ext cx="3436846" cy="1848491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More topics for Lab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DFD4D-6950-44DF-A4D5-85923A59B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2772" y="4936376"/>
            <a:ext cx="3751913" cy="847166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dirty="0"/>
              <a:t>Fall 2022</a:t>
            </a:r>
          </a:p>
          <a:p>
            <a:pPr algn="ctr"/>
            <a:r>
              <a:rPr lang="en-US" dirty="0"/>
              <a:t>University of mount union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91899A-6176-48DA-BF9E-4D278C5FB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039288" y="4316294"/>
            <a:ext cx="1458419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05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8FC3-32D7-44FB-A3FA-F7DE5CD0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draw()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F95D-CE5A-40F3-9595-9D80B55CF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that responds to keyboard or mouse input must run continuously</a:t>
            </a:r>
          </a:p>
          <a:p>
            <a:r>
              <a:rPr lang="en-US" dirty="0"/>
              <a:t>That’s what code in the draw() block does: runs from top to bottom, then repeats until you hit “stop” or close the window</a:t>
            </a:r>
          </a:p>
          <a:p>
            <a:r>
              <a:rPr lang="en-US" dirty="0"/>
              <a:t>Each trip through draw() is called a frame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 dirty="0"/>
              <a:t>The framerate is 60 frames per second by default, but this can be changed.</a:t>
            </a:r>
          </a:p>
        </p:txBody>
      </p:sp>
    </p:spTree>
    <p:extLst>
      <p:ext uri="{BB962C8B-B14F-4D97-AF65-F5344CB8AC3E}">
        <p14:creationId xmlns:p14="http://schemas.microsoft.com/office/powerpoint/2010/main" val="193387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9F76-EAB1-4681-A136-A12652B1A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setup()</a:t>
            </a:r>
            <a:r>
              <a:rPr lang="en-US" dirty="0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8D4A9-21CA-45A8-88BC-ECE47EC4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function runs just ONCE when the program starts</a:t>
            </a:r>
          </a:p>
          <a:p>
            <a:r>
              <a:rPr lang="en-US" dirty="0"/>
              <a:t>Typically, you can use this to define starting values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 dirty="0">
                <a:latin typeface="Consolas" panose="020B0609020204030204" pitchFamily="49" charset="0"/>
              </a:rPr>
              <a:t>size() </a:t>
            </a:r>
            <a:r>
              <a:rPr lang="en-US" i="0" dirty="0"/>
              <a:t>comes first, followed by </a:t>
            </a:r>
            <a:r>
              <a:rPr lang="en-US" i="0" dirty="0">
                <a:latin typeface="Consolas" panose="020B0609020204030204" pitchFamily="49" charset="0"/>
              </a:rPr>
              <a:t>fill()</a:t>
            </a:r>
            <a:r>
              <a:rPr lang="en-US" i="0" dirty="0"/>
              <a:t>, </a:t>
            </a:r>
            <a:r>
              <a:rPr lang="en-US" i="0" dirty="0">
                <a:latin typeface="Consolas" panose="020B0609020204030204" pitchFamily="49" charset="0"/>
              </a:rPr>
              <a:t>stroke()</a:t>
            </a:r>
            <a:r>
              <a:rPr lang="en-US" i="0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841004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2A2D-7E49-4F6D-9FF3-23039DB6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815EC-CBEC-47B4-B115-35C2AB2D0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variable created inside </a:t>
            </a:r>
            <a:r>
              <a:rPr lang="en-US" dirty="0">
                <a:latin typeface="Consolas" panose="020B0609020204030204" pitchFamily="49" charset="0"/>
              </a:rPr>
              <a:t>setup() </a:t>
            </a:r>
            <a:r>
              <a:rPr lang="en-US" dirty="0"/>
              <a:t>can’t be accessed inside </a:t>
            </a:r>
            <a:r>
              <a:rPr lang="en-US" dirty="0">
                <a:latin typeface="Consolas" panose="020B0609020204030204" pitchFamily="49" charset="0"/>
              </a:rPr>
              <a:t>draw()</a:t>
            </a:r>
            <a:r>
              <a:rPr lang="en-US" dirty="0"/>
              <a:t>, and vice versa</a:t>
            </a:r>
          </a:p>
          <a:p>
            <a:r>
              <a:rPr lang="en-US" dirty="0"/>
              <a:t>We can declare variables first so they can be used anywhere in the program</a:t>
            </a:r>
          </a:p>
          <a:p>
            <a:r>
              <a:rPr lang="en-US" dirty="0"/>
              <a:t>These are called </a:t>
            </a:r>
            <a:r>
              <a:rPr lang="en-US" b="1" dirty="0"/>
              <a:t>global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48A36-D563-49AF-B594-4A5026D5D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240" y="2981603"/>
            <a:ext cx="4495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50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7F13-D2C8-44BB-966F-7A803F11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types: 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866B6-804E-43C9-9B2D-AD755DDCCA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Booleans: true or false</a:t>
            </a:r>
          </a:p>
          <a:p>
            <a:r>
              <a:rPr lang="en-US" dirty="0"/>
              <a:t>Examples: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 dirty="0">
                <a:latin typeface="Consolas" panose="020B0609020204030204" pitchFamily="49" charset="0"/>
              </a:rPr>
              <a:t>mousePressed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 dirty="0">
                <a:latin typeface="Consolas" panose="020B0609020204030204" pitchFamily="49" charset="0"/>
              </a:rPr>
              <a:t>keyPressed</a:t>
            </a:r>
          </a:p>
          <a:p>
            <a:r>
              <a:rPr lang="en-US" dirty="0"/>
              <a:t>Can be used like this: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F574B4-E370-4A13-B8CC-67EAADEF3B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Or like this: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34C6A-8FB3-4992-BDC7-82BD94E8D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768" y="3562143"/>
            <a:ext cx="2486025" cy="266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99561B-4F24-46D1-AD2A-5F41C5F7E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098" y="2619373"/>
            <a:ext cx="2724150" cy="3362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98EF9E-78E6-4268-A6C1-7C5DE7B2E058}"/>
              </a:ext>
            </a:extLst>
          </p:cNvPr>
          <p:cNvSpPr txBox="1"/>
          <p:nvPr/>
        </p:nvSpPr>
        <p:spPr>
          <a:xfrm>
            <a:off x="958788" y="4447713"/>
            <a:ext cx="23737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Here, we just have 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</a:rPr>
              <a:t>if (keyPressed)</a:t>
            </a:r>
          </a:p>
          <a:p>
            <a:r>
              <a:rPr lang="en-US" sz="1400" dirty="0"/>
              <a:t>and Processing interprets that to mean “if </a:t>
            </a:r>
            <a:r>
              <a:rPr lang="en-US" sz="1400" dirty="0">
                <a:latin typeface="Consolas" panose="020B0609020204030204" pitchFamily="49" charset="0"/>
              </a:rPr>
              <a:t>keyPressed</a:t>
            </a:r>
            <a:r>
              <a:rPr lang="en-US" sz="1400" dirty="0"/>
              <a:t> is </a:t>
            </a:r>
            <a:r>
              <a:rPr lang="en-US" sz="1400" dirty="0">
                <a:latin typeface="Consolas" panose="020B0609020204030204" pitchFamily="49" charset="0"/>
              </a:rPr>
              <a:t>true</a:t>
            </a:r>
            <a:r>
              <a:rPr lang="en-US" sz="1400" dirty="0"/>
              <a:t>,” meaning “if a key has been pressed”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DB363E2-1C4C-406D-9A86-A342E497492E}"/>
              </a:ext>
            </a:extLst>
          </p:cNvPr>
          <p:cNvSpPr/>
          <p:nvPr/>
        </p:nvSpPr>
        <p:spPr>
          <a:xfrm>
            <a:off x="2858610" y="4447713"/>
            <a:ext cx="584277" cy="32847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96BAF-241D-405D-B91D-14DDD5789536}"/>
              </a:ext>
            </a:extLst>
          </p:cNvPr>
          <p:cNvSpPr txBox="1"/>
          <p:nvPr/>
        </p:nvSpPr>
        <p:spPr>
          <a:xfrm>
            <a:off x="9695249" y="3045041"/>
            <a:ext cx="24967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Here, we have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</a:rPr>
              <a:t>if mousePressed == true</a:t>
            </a:r>
          </a:p>
          <a:p>
            <a:r>
              <a:rPr lang="en-US" sz="1400" dirty="0"/>
              <a:t>and Processing interprets that to mean “if </a:t>
            </a:r>
            <a:r>
              <a:rPr lang="en-US" sz="1400" dirty="0">
                <a:latin typeface="Consolas" panose="020B0609020204030204" pitchFamily="49" charset="0"/>
              </a:rPr>
              <a:t>mousePressed</a:t>
            </a:r>
            <a:r>
              <a:rPr lang="en-US" sz="1400" dirty="0"/>
              <a:t> is </a:t>
            </a:r>
            <a:r>
              <a:rPr lang="en-US" sz="1400" dirty="0">
                <a:latin typeface="Consolas" panose="020B0609020204030204" pitchFamily="49" charset="0"/>
              </a:rPr>
              <a:t>true</a:t>
            </a:r>
            <a:r>
              <a:rPr lang="en-US" sz="1400" dirty="0"/>
              <a:t>” meaning “if the mouse button has been pressed”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E76825-0DEA-43F8-824E-4323968064FA}"/>
              </a:ext>
            </a:extLst>
          </p:cNvPr>
          <p:cNvSpPr txBox="1"/>
          <p:nvPr/>
        </p:nvSpPr>
        <p:spPr>
          <a:xfrm>
            <a:off x="9846870" y="4629323"/>
            <a:ext cx="19264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Either method can be used for </a:t>
            </a:r>
            <a:r>
              <a:rPr lang="en-US" sz="1600" b="1" dirty="0">
                <a:latin typeface="Consolas" panose="020B0609020204030204" pitchFamily="49" charset="0"/>
              </a:rPr>
              <a:t>mousePressed</a:t>
            </a:r>
            <a:r>
              <a:rPr lang="en-US" sz="1600" b="1" dirty="0"/>
              <a:t>, </a:t>
            </a:r>
            <a:r>
              <a:rPr lang="en-US" sz="1600" b="1" dirty="0">
                <a:latin typeface="Consolas" panose="020B0609020204030204" pitchFamily="49" charset="0"/>
              </a:rPr>
              <a:t>keyPressed</a:t>
            </a:r>
            <a:r>
              <a:rPr lang="en-US" sz="1600" b="1" dirty="0"/>
              <a:t>, or any Boolean variable!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BB4EBB92-26A1-4289-9112-87E91CF2CBFC}"/>
              </a:ext>
            </a:extLst>
          </p:cNvPr>
          <p:cNvSpPr/>
          <p:nvPr/>
        </p:nvSpPr>
        <p:spPr>
          <a:xfrm>
            <a:off x="9721883" y="2741625"/>
            <a:ext cx="585094" cy="338925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59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3149-6CA4-4F7A-BD92-7181AAFB7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types: characters and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0B414-3BDC-49FB-AD25-A58D882DF9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char</a:t>
            </a:r>
            <a:r>
              <a:rPr lang="en-US" dirty="0"/>
              <a:t> (short for character) stores any single character (letter, number, symbol)</a:t>
            </a:r>
          </a:p>
          <a:p>
            <a:r>
              <a:rPr lang="en-US" dirty="0"/>
              <a:t>Specified by single quotes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8BE5F-A96B-41A5-9603-4695D23E6F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String</a:t>
            </a:r>
            <a:r>
              <a:rPr lang="en-US" dirty="0"/>
              <a:t> stores text data (can be many characters)</a:t>
            </a:r>
          </a:p>
          <a:p>
            <a:r>
              <a:rPr lang="en-US" dirty="0"/>
              <a:t>Specified by double quotes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D09991-956C-4BD7-BB1E-20F9D807D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23" y="3971925"/>
            <a:ext cx="5648325" cy="2085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7E9B11-A807-4E1E-A49D-D4F57A829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683" y="3971925"/>
            <a:ext cx="3019425" cy="581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DB06A-2CF1-43F2-A977-135B20460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826" y="4805362"/>
            <a:ext cx="17621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3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FC37D51-D723-4CE0-815E-3754B7598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shortcuts: </a:t>
            </a:r>
            <a:r>
              <a:rPr lang="en-US" dirty="0">
                <a:latin typeface="Consolas" panose="020B0609020204030204" pitchFamily="49" charset="0"/>
              </a:rPr>
              <a:t>+=, -=, *=, /=, ++, --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D6A6EB-7216-4D60-AD02-AC6403FD9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x=x+2; 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 x+=2;</a:t>
            </a:r>
          </a:p>
          <a:p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x=x-2;  x-=2;</a:t>
            </a:r>
          </a:p>
          <a:p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x=x*2;  x*=2;</a:t>
            </a:r>
          </a:p>
          <a:p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x=x/2;  x/=2;</a:t>
            </a:r>
          </a:p>
          <a:p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x=x+1;  x++;</a:t>
            </a:r>
          </a:p>
          <a:p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x=x-1;  x--;</a:t>
            </a:r>
          </a:p>
        </p:txBody>
      </p:sp>
    </p:spTree>
    <p:extLst>
      <p:ext uri="{BB962C8B-B14F-4D97-AF65-F5344CB8AC3E}">
        <p14:creationId xmlns:p14="http://schemas.microsoft.com/office/powerpoint/2010/main" val="3719684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ADC0-C65E-4FF4-98D2-F46D97577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A290-B057-4402-A6A5-A9BB4C9C3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5636" y="2019303"/>
            <a:ext cx="5007110" cy="3243942"/>
          </a:xfrm>
        </p:spPr>
        <p:txBody>
          <a:bodyPr/>
          <a:lstStyle/>
          <a:p>
            <a:r>
              <a:rPr lang="en-US" dirty="0"/>
              <a:t>Logical AND (&amp;&amp;) operator: both sides must be true for this condition to be true.</a:t>
            </a:r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AA8911C-DC78-4FBB-BD40-227F68893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1807029"/>
            <a:ext cx="5031769" cy="3243942"/>
          </a:xfrm>
        </p:spPr>
        <p:txBody>
          <a:bodyPr/>
          <a:lstStyle/>
          <a:p>
            <a:r>
              <a:rPr lang="en-US" dirty="0"/>
              <a:t>Logical OR (||) operator: at least one side must be true for this condition to be true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 dirty="0"/>
              <a:t>Unlike in English where “or” is used to mean just one (“exclusive or”), the || logical operator is still true if both sides are true!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CF98A-8C0C-42F4-AAF9-40E21D90C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25" y="2950711"/>
            <a:ext cx="3009900" cy="1381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B889D5-D784-4095-A9FD-BDA2ACE5F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79" y="4511790"/>
            <a:ext cx="2295525" cy="571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D18973-130C-4648-9069-CFBFBB22A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846" y="3641273"/>
            <a:ext cx="3457575" cy="2228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1826BE-DDB8-41FF-967E-BE72C43EC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383" y="5724070"/>
            <a:ext cx="24765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15602"/>
      </p:ext>
    </p:extLst>
  </p:cSld>
  <p:clrMapOvr>
    <a:masterClrMapping/>
  </p:clrMapOvr>
</p:sld>
</file>

<file path=ppt/theme/theme1.xml><?xml version="1.0" encoding="utf-8"?>
<a:theme xmlns:a="http://schemas.openxmlformats.org/drawingml/2006/main" name="VaultVTI">
  <a:themeElements>
    <a:clrScheme name="AnalogousFromRegularSeed_2SEEDS">
      <a:dk1>
        <a:srgbClr val="000000"/>
      </a:dk1>
      <a:lt1>
        <a:srgbClr val="FFFFFF"/>
      </a:lt1>
      <a:dk2>
        <a:srgbClr val="1B1D31"/>
      </a:dk2>
      <a:lt2>
        <a:srgbClr val="F0F1F3"/>
      </a:lt2>
      <a:accent1>
        <a:srgbClr val="C19B2B"/>
      </a:accent1>
      <a:accent2>
        <a:srgbClr val="D36F3D"/>
      </a:accent2>
      <a:accent3>
        <a:srgbClr val="96AB31"/>
      </a:accent3>
      <a:accent4>
        <a:srgbClr val="2B7AC1"/>
      </a:accent4>
      <a:accent5>
        <a:srgbClr val="3D4ED3"/>
      </a:accent5>
      <a:accent6>
        <a:srgbClr val="5B2EC2"/>
      </a:accent6>
      <a:hlink>
        <a:srgbClr val="3F5FBF"/>
      </a:hlink>
      <a:folHlink>
        <a:srgbClr val="7F7F7F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428</Words>
  <Application>Microsoft Office PowerPoint</Application>
  <PresentationFormat>Widescreen</PresentationFormat>
  <Paragraphs>48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Consolas</vt:lpstr>
      <vt:lpstr>Georgia Pro Light</vt:lpstr>
      <vt:lpstr>VaultVTI</vt:lpstr>
      <vt:lpstr>More topics for Lab 2</vt:lpstr>
      <vt:lpstr>The draw() function</vt:lpstr>
      <vt:lpstr> The setup() function</vt:lpstr>
      <vt:lpstr>Global Variables</vt:lpstr>
      <vt:lpstr>Data types: Booleans</vt:lpstr>
      <vt:lpstr>Data types: characters and strings</vt:lpstr>
      <vt:lpstr>Some shortcuts: +=, -=, *=, /=, ++, --</vt:lpstr>
      <vt:lpstr>Comparisons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topics for Lab 2</dc:title>
  <dc:creator>Colin Campbell</dc:creator>
  <cp:lastModifiedBy>Campbell, Louise</cp:lastModifiedBy>
  <cp:revision>6</cp:revision>
  <dcterms:created xsi:type="dcterms:W3CDTF">2022-01-20T18:55:43Z</dcterms:created>
  <dcterms:modified xsi:type="dcterms:W3CDTF">2022-10-26T16:56:28Z</dcterms:modified>
</cp:coreProperties>
</file>